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6858000" cx="12192000"/>
  <p:notesSz cx="6858000" cy="9144000"/>
  <p:embeddedFontLs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8" roundtripDataSignature="AMtx7mjhNpC2h4oL7J5pZi+6sY/HYKia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B7270F-7F0F-470D-BF6B-146B6B149806}">
  <a:tblStyle styleId="{6AB7270F-7F0F-470D-BF6B-146B6B149806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8D81B6C-6936-4B33-B9AC-6536846A369A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Lato-bold.fntdata"/><Relationship Id="rId12" Type="http://schemas.openxmlformats.org/officeDocument/2006/relationships/slide" Target="slides/slide6.xml"/><Relationship Id="rId34" Type="http://schemas.openxmlformats.org/officeDocument/2006/relationships/font" Target="fonts/Lato-regular.fntdata"/><Relationship Id="rId15" Type="http://schemas.openxmlformats.org/officeDocument/2006/relationships/slide" Target="slides/slide9.xml"/><Relationship Id="rId37" Type="http://schemas.openxmlformats.org/officeDocument/2006/relationships/font" Target="fonts/Lato-boldItalic.fntdata"/><Relationship Id="rId14" Type="http://schemas.openxmlformats.org/officeDocument/2006/relationships/slide" Target="slides/slide8.xml"/><Relationship Id="rId36" Type="http://schemas.openxmlformats.org/officeDocument/2006/relationships/font" Target="fonts/La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customschemas.google.com/relationships/presentationmetadata" Target="meta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v.nrk.no/se?v=NNFA19032122&amp;t=1312s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dcu.be/cJxow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6" name="Google Shape;296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Haplosaurus: https://doi.org/10.1038/s41467-018-06542-1</a:t>
            </a:r>
            <a:endParaRPr/>
          </a:p>
        </p:txBody>
      </p:sp>
      <p:sp>
        <p:nvSpPr>
          <p:cNvPr id="344" name="Google Shape;344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8" name="Google Shape;418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From doi: 10.1038/s41467-019-09018-y</a:t>
            </a:r>
            <a:endParaRPr/>
          </a:p>
        </p:txBody>
      </p:sp>
      <p:sp>
        <p:nvSpPr>
          <p:cNvPr id="102" name="Google Shape;102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4" name="Google Shape;44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64" name="Google Shape;464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8" name="Google Shape;488;p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15" name="Google Shape;515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53" name="Google Shape;553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https://tv.nrk.no/se?v=NNFA19032122&amp;t=1312s</a:t>
            </a:r>
            <a:endParaRPr/>
          </a:p>
        </p:txBody>
      </p:sp>
      <p:sp>
        <p:nvSpPr>
          <p:cNvPr id="128" name="Google Shape;128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doi.org/10.1038/s41588-019-0403-1</a:t>
            </a:r>
            <a:endParaRPr/>
          </a:p>
        </p:txBody>
      </p:sp>
      <p:sp>
        <p:nvSpPr>
          <p:cNvPr id="204" name="Google Shape;204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Char char="-"/>
            </a:pPr>
            <a:r>
              <a:rPr lang="en-US" sz="1200">
                <a:solidFill>
                  <a:schemeClr val="accent1"/>
                </a:solidFill>
              </a:rPr>
              <a:t>DOI: 10.1101/2021.05.04.21256508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doi.org/10.1038/s42255-022-00549-1 </a:t>
            </a:r>
            <a:r>
              <a:rPr b="0" i="0" lang="en-US" u="sng" strike="noStrike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https://rdcu.be/cJxow</a:t>
            </a:r>
            <a:br>
              <a:rPr lang="en-US" sz="1200">
                <a:solidFill>
                  <a:schemeClr val="accent1"/>
                </a:solidFill>
              </a:rPr>
            </a:br>
            <a:r>
              <a:rPr lang="en-US" sz="1200">
                <a:solidFill>
                  <a:schemeClr val="accent1"/>
                </a:solidFill>
              </a:rPr>
              <a:t> </a:t>
            </a:r>
            <a:endParaRPr sz="1200">
              <a:solidFill>
                <a:schemeClr val="accent1"/>
              </a:solidFill>
            </a:endParaRPr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9" name="Google Shape;229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4" name="Google Shape;254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4" name="Google Shape;274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type="ctrTitle"/>
          </p:nvPr>
        </p:nvSpPr>
        <p:spPr>
          <a:xfrm>
            <a:off x="914400" y="213042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9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1" type="body"/>
          </p:nvPr>
        </p:nvSpPr>
        <p:spPr>
          <a:xfrm rot="5400000">
            <a:off x="3833019" y="-1623215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8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9"/>
          <p:cNvSpPr txBox="1"/>
          <p:nvPr>
            <p:ph type="title"/>
          </p:nvPr>
        </p:nvSpPr>
        <p:spPr>
          <a:xfrm rot="5400000">
            <a:off x="7285038" y="1828804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9"/>
          <p:cNvSpPr txBox="1"/>
          <p:nvPr>
            <p:ph idx="1" type="body"/>
          </p:nvPr>
        </p:nvSpPr>
        <p:spPr>
          <a:xfrm rot="5400000">
            <a:off x="1697038" y="-812796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9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9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9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0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" type="body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1"/>
          <p:cNvSpPr txBox="1"/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1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" type="body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2"/>
          <p:cNvSpPr txBox="1"/>
          <p:nvPr>
            <p:ph idx="2" type="body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2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2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3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3"/>
          <p:cNvSpPr txBox="1"/>
          <p:nvPr>
            <p:ph idx="3" type="body"/>
          </p:nvPr>
        </p:nvSpPr>
        <p:spPr>
          <a:xfrm>
            <a:off x="6193369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3"/>
          <p:cNvSpPr txBox="1"/>
          <p:nvPr>
            <p:ph idx="4" type="body"/>
          </p:nvPr>
        </p:nvSpPr>
        <p:spPr>
          <a:xfrm>
            <a:off x="6193369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3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4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5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/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" type="body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6"/>
          <p:cNvSpPr txBox="1"/>
          <p:nvPr>
            <p:ph idx="2" type="body"/>
          </p:nvPr>
        </p:nvSpPr>
        <p:spPr>
          <a:xfrm>
            <a:off x="609602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6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7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7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Relationship Id="rId4" Type="http://schemas.openxmlformats.org/officeDocument/2006/relationships/image" Target="../media/image56.jpg"/><Relationship Id="rId5" Type="http://schemas.openxmlformats.org/officeDocument/2006/relationships/image" Target="../media/image4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8.png"/><Relationship Id="rId4" Type="http://schemas.openxmlformats.org/officeDocument/2006/relationships/image" Target="../media/image74.png"/><Relationship Id="rId5" Type="http://schemas.openxmlformats.org/officeDocument/2006/relationships/image" Target="../media/image6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7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0.png"/><Relationship Id="rId4" Type="http://schemas.openxmlformats.org/officeDocument/2006/relationships/image" Target="../media/image69.png"/><Relationship Id="rId5" Type="http://schemas.openxmlformats.org/officeDocument/2006/relationships/image" Target="../media/image71.jpg"/><Relationship Id="rId6" Type="http://schemas.openxmlformats.org/officeDocument/2006/relationships/image" Target="../media/image5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Relationship Id="rId5" Type="http://schemas.openxmlformats.org/officeDocument/2006/relationships/image" Target="../media/image7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9.jpg"/><Relationship Id="rId4" Type="http://schemas.openxmlformats.org/officeDocument/2006/relationships/image" Target="../media/image64.png"/><Relationship Id="rId5" Type="http://schemas.openxmlformats.org/officeDocument/2006/relationships/image" Target="../media/image60.png"/><Relationship Id="rId6" Type="http://schemas.openxmlformats.org/officeDocument/2006/relationships/image" Target="../media/image7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3.png"/><Relationship Id="rId4" Type="http://schemas.openxmlformats.org/officeDocument/2006/relationships/image" Target="../media/image80.png"/><Relationship Id="rId5" Type="http://schemas.openxmlformats.org/officeDocument/2006/relationships/image" Target="../media/image88.png"/><Relationship Id="rId6" Type="http://schemas.openxmlformats.org/officeDocument/2006/relationships/image" Target="../media/image82.png"/><Relationship Id="rId7" Type="http://schemas.openxmlformats.org/officeDocument/2006/relationships/image" Target="../media/image89.png"/></Relationships>
</file>

<file path=ppt/slides/_rels/slide21.xml.rels><?xml version="1.0" encoding="UTF-8" standalone="yes"?><Relationships xmlns="http://schemas.openxmlformats.org/package/2006/relationships"><Relationship Id="rId1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3.png"/><Relationship Id="rId4" Type="http://schemas.openxmlformats.org/officeDocument/2006/relationships/image" Target="../media/image92.png"/><Relationship Id="rId9" Type="http://schemas.openxmlformats.org/officeDocument/2006/relationships/image" Target="../media/image85.png"/><Relationship Id="rId5" Type="http://schemas.openxmlformats.org/officeDocument/2006/relationships/image" Target="../media/image76.png"/><Relationship Id="rId6" Type="http://schemas.openxmlformats.org/officeDocument/2006/relationships/image" Target="../media/image84.png"/><Relationship Id="rId7" Type="http://schemas.openxmlformats.org/officeDocument/2006/relationships/image" Target="../media/image81.png"/><Relationship Id="rId8" Type="http://schemas.openxmlformats.org/officeDocument/2006/relationships/image" Target="../media/image7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6.png"/><Relationship Id="rId4" Type="http://schemas.openxmlformats.org/officeDocument/2006/relationships/image" Target="../media/image9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7.png"/><Relationship Id="rId4" Type="http://schemas.openxmlformats.org/officeDocument/2006/relationships/image" Target="../media/image9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tv.nrk.no/se?v=NNFA19032122&amp;t=1312s" TargetMode="External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10.png"/><Relationship Id="rId13" Type="http://schemas.openxmlformats.org/officeDocument/2006/relationships/image" Target="../media/image17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9" Type="http://schemas.openxmlformats.org/officeDocument/2006/relationships/image" Target="../media/image9.png"/><Relationship Id="rId15" Type="http://schemas.openxmlformats.org/officeDocument/2006/relationships/image" Target="../media/image31.png"/><Relationship Id="rId14" Type="http://schemas.openxmlformats.org/officeDocument/2006/relationships/image" Target="../media/image18.png"/><Relationship Id="rId17" Type="http://schemas.openxmlformats.org/officeDocument/2006/relationships/image" Target="../media/image36.png"/><Relationship Id="rId16" Type="http://schemas.openxmlformats.org/officeDocument/2006/relationships/image" Target="../media/image19.png"/><Relationship Id="rId5" Type="http://schemas.openxmlformats.org/officeDocument/2006/relationships/image" Target="../media/image8.png"/><Relationship Id="rId19" Type="http://schemas.openxmlformats.org/officeDocument/2006/relationships/image" Target="../media/image20.png"/><Relationship Id="rId6" Type="http://schemas.openxmlformats.org/officeDocument/2006/relationships/image" Target="../media/image4.png"/><Relationship Id="rId18" Type="http://schemas.openxmlformats.org/officeDocument/2006/relationships/image" Target="../media/image29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image" Target="../media/image37.png"/><Relationship Id="rId5" Type="http://schemas.openxmlformats.org/officeDocument/2006/relationships/image" Target="../media/image21.png"/><Relationship Id="rId6" Type="http://schemas.openxmlformats.org/officeDocument/2006/relationships/image" Target="../media/image27.png"/><Relationship Id="rId7" Type="http://schemas.openxmlformats.org/officeDocument/2006/relationships/image" Target="../media/image24.png"/><Relationship Id="rId8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Relationship Id="rId7" Type="http://schemas.openxmlformats.org/officeDocument/2006/relationships/image" Target="../media/image40.png"/><Relationship Id="rId8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1.png"/><Relationship Id="rId4" Type="http://schemas.openxmlformats.org/officeDocument/2006/relationships/image" Target="../media/image55.png"/><Relationship Id="rId5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7.png"/><Relationship Id="rId7" Type="http://schemas.openxmlformats.org/officeDocument/2006/relationships/image" Target="../media/image52.png"/><Relationship Id="rId8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4367686" y="1687324"/>
            <a:ext cx="3456652" cy="892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From genes to proteins</a:t>
            </a:r>
            <a:br>
              <a:rPr b="0" i="0" lang="en-US" sz="2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-US" sz="2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and back</a:t>
            </a:r>
            <a:endParaRPr/>
          </a:p>
        </p:txBody>
      </p:sp>
      <p:grpSp>
        <p:nvGrpSpPr>
          <p:cNvPr id="89" name="Google Shape;89;p1"/>
          <p:cNvGrpSpPr/>
          <p:nvPr/>
        </p:nvGrpSpPr>
        <p:grpSpPr>
          <a:xfrm>
            <a:off x="3886200" y="2783400"/>
            <a:ext cx="4419600" cy="36000"/>
            <a:chOff x="2362200" y="2514600"/>
            <a:chExt cx="4419600" cy="36000"/>
          </a:xfrm>
        </p:grpSpPr>
        <p:sp>
          <p:nvSpPr>
            <p:cNvPr id="90" name="Google Shape;90;p1"/>
            <p:cNvSpPr/>
            <p:nvPr/>
          </p:nvSpPr>
          <p:spPr>
            <a:xfrm>
              <a:off x="2438400" y="2514600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1" name="Google Shape;91;p1"/>
            <p:cNvCxnSpPr/>
            <p:nvPr/>
          </p:nvCxnSpPr>
          <p:spPr>
            <a:xfrm>
              <a:off x="2362200" y="2514600"/>
              <a:ext cx="44196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92" name="Google Shape;92;p1"/>
          <p:cNvGrpSpPr/>
          <p:nvPr/>
        </p:nvGrpSpPr>
        <p:grpSpPr>
          <a:xfrm rot="10800000">
            <a:off x="3886200" y="1447800"/>
            <a:ext cx="4419600" cy="36000"/>
            <a:chOff x="2362200" y="2514600"/>
            <a:chExt cx="4419600" cy="36000"/>
          </a:xfrm>
        </p:grpSpPr>
        <p:sp>
          <p:nvSpPr>
            <p:cNvPr id="93" name="Google Shape;93;p1"/>
            <p:cNvSpPr/>
            <p:nvPr/>
          </p:nvSpPr>
          <p:spPr>
            <a:xfrm>
              <a:off x="2438400" y="2514600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4" name="Google Shape;94;p1"/>
            <p:cNvCxnSpPr/>
            <p:nvPr/>
          </p:nvCxnSpPr>
          <p:spPr>
            <a:xfrm>
              <a:off x="2362200" y="2514600"/>
              <a:ext cx="44196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95" name="Google Shape;95;p1"/>
          <p:cNvSpPr txBox="1"/>
          <p:nvPr/>
        </p:nvSpPr>
        <p:spPr>
          <a:xfrm>
            <a:off x="11385374" y="0"/>
            <a:ext cx="8130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22.3.21</a:t>
            </a:r>
            <a:endParaRPr/>
          </a:p>
        </p:txBody>
      </p:sp>
      <p:sp>
        <p:nvSpPr>
          <p:cNvPr id="96" name="Google Shape;96;p1"/>
          <p:cNvSpPr txBox="1"/>
          <p:nvPr>
            <p:ph idx="1" type="subTitle"/>
          </p:nvPr>
        </p:nvSpPr>
        <p:spPr>
          <a:xfrm>
            <a:off x="5943600" y="4724400"/>
            <a:ext cx="6172200" cy="20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</a:pPr>
            <a:r>
              <a:rPr lang="en-US" sz="2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Marc Vaudel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i="1" lang="en-US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Center for Medical Genetics and Molecular Medicine, </a:t>
            </a:r>
            <a:br>
              <a:rPr i="1" lang="en-US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i="1" lang="en-US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Haukeland University Hospital, Bergen, Norway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br>
              <a:rPr i="1" lang="en-US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i="1" lang="en-US" sz="17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Center for Diabetes Research, Department of Clinical Science, University of Bergen, Norway</a:t>
            </a:r>
            <a:endParaRPr/>
          </a:p>
        </p:txBody>
      </p:sp>
      <p:sp>
        <p:nvSpPr>
          <p:cNvPr id="97" name="Google Shape;97;p1"/>
          <p:cNvSpPr txBox="1"/>
          <p:nvPr/>
        </p:nvSpPr>
        <p:spPr>
          <a:xfrm>
            <a:off x="1962778" y="6400800"/>
            <a:ext cx="611442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THREE LEVELS  [2015]</a:t>
            </a:r>
            <a:b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TYLER HOBBS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191000"/>
            <a:ext cx="1970246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10"/>
          <p:cNvGrpSpPr/>
          <p:nvPr/>
        </p:nvGrpSpPr>
        <p:grpSpPr>
          <a:xfrm flipH="1">
            <a:off x="7152000" y="6629400"/>
            <a:ext cx="5040000" cy="36000"/>
            <a:chOff x="0" y="468868"/>
            <a:chExt cx="4343400" cy="36000"/>
          </a:xfrm>
        </p:grpSpPr>
        <p:sp>
          <p:nvSpPr>
            <p:cNvPr id="299" name="Google Shape;299;p10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0" name="Google Shape;300;p10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01" name="Google Shape;301;p10"/>
          <p:cNvSpPr txBox="1"/>
          <p:nvPr/>
        </p:nvSpPr>
        <p:spPr>
          <a:xfrm>
            <a:off x="76200" y="87868"/>
            <a:ext cx="55024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Helping clinical teams better handle metabolic imbalance</a:t>
            </a:r>
            <a:endParaRPr/>
          </a:p>
        </p:txBody>
      </p:sp>
      <p:grpSp>
        <p:nvGrpSpPr>
          <p:cNvPr id="302" name="Google Shape;302;p10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303" name="Google Shape;303;p10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04" name="Google Shape;304;p10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05" name="Google Shape;30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327" y="802765"/>
            <a:ext cx="5200650" cy="32385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306" name="Google Shape;30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0119" y="1079975"/>
            <a:ext cx="5308375" cy="402983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0"/>
          <p:cNvSpPr/>
          <p:nvPr/>
        </p:nvSpPr>
        <p:spPr>
          <a:xfrm>
            <a:off x="4762919" y="1306286"/>
            <a:ext cx="643094" cy="1788606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3506" y="802764"/>
            <a:ext cx="5424197" cy="525246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09" name="Google Shape;309;p10"/>
          <p:cNvSpPr txBox="1"/>
          <p:nvPr/>
        </p:nvSpPr>
        <p:spPr>
          <a:xfrm>
            <a:off x="0" y="6492875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"/>
          <p:cNvSpPr txBox="1"/>
          <p:nvPr/>
        </p:nvSpPr>
        <p:spPr>
          <a:xfrm>
            <a:off x="0" y="80486"/>
            <a:ext cx="46199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Data Science in pediatric metabolic disorders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315" name="Google Shape;315;p11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316" name="Google Shape;316;p11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7" name="Google Shape;317;p11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Arrow: Slight curve" id="318" name="Google Shape;31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76" y="832325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1"/>
          <p:cNvSpPr txBox="1"/>
          <p:nvPr/>
        </p:nvSpPr>
        <p:spPr>
          <a:xfrm>
            <a:off x="710576" y="859046"/>
            <a:ext cx="5042523" cy="306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What influences the growth of babies?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rrow: Slight curve" id="320" name="Google Shape;32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1326" y="859046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1"/>
          <p:cNvSpPr txBox="1"/>
          <p:nvPr/>
        </p:nvSpPr>
        <p:spPr>
          <a:xfrm>
            <a:off x="6791326" y="885767"/>
            <a:ext cx="5042523" cy="306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Can diabetic children avoid insulin shots?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322" name="Google Shape;32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1326" y="1374807"/>
            <a:ext cx="3652000" cy="3600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323" name="Google Shape;32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576" y="1374807"/>
            <a:ext cx="4289910" cy="3600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324" name="Google Shape;324;p11"/>
          <p:cNvSpPr txBox="1"/>
          <p:nvPr/>
        </p:nvSpPr>
        <p:spPr>
          <a:xfrm>
            <a:off x="0" y="6492875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2"/>
          <p:cNvSpPr txBox="1"/>
          <p:nvPr/>
        </p:nvSpPr>
        <p:spPr>
          <a:xfrm>
            <a:off x="76200" y="87868"/>
            <a:ext cx="34206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Genomic variation and proteomics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331" name="Google Shape;331;p12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332" name="Google Shape;332;p12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3" name="Google Shape;333;p12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34" name="Google Shape;334;p12"/>
          <p:cNvSpPr txBox="1"/>
          <p:nvPr/>
        </p:nvSpPr>
        <p:spPr>
          <a:xfrm>
            <a:off x="0" y="6492875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241" y="881400"/>
            <a:ext cx="2564152" cy="2700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336" name="Google Shape;336;p12"/>
          <p:cNvPicPr preferRelativeResize="0"/>
          <p:nvPr/>
        </p:nvPicPr>
        <p:blipFill rotWithShape="1">
          <a:blip r:embed="rId4">
            <a:alphaModFix/>
          </a:blip>
          <a:srcRect b="5324" l="0" r="1171" t="13262"/>
          <a:stretch/>
        </p:blipFill>
        <p:spPr>
          <a:xfrm>
            <a:off x="5641986" y="881400"/>
            <a:ext cx="5826773" cy="2700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grpSp>
        <p:nvGrpSpPr>
          <p:cNvPr id="337" name="Google Shape;337;p12"/>
          <p:cNvGrpSpPr/>
          <p:nvPr/>
        </p:nvGrpSpPr>
        <p:grpSpPr>
          <a:xfrm flipH="1">
            <a:off x="7152000" y="6629400"/>
            <a:ext cx="5040000" cy="36000"/>
            <a:chOff x="0" y="468868"/>
            <a:chExt cx="4343400" cy="36000"/>
          </a:xfrm>
        </p:grpSpPr>
        <p:sp>
          <p:nvSpPr>
            <p:cNvPr id="338" name="Google Shape;338;p12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9" name="Google Shape;339;p12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40" name="Google Shape;340;p12"/>
          <p:cNvPicPr preferRelativeResize="0"/>
          <p:nvPr/>
        </p:nvPicPr>
        <p:blipFill rotWithShape="1">
          <a:blip r:embed="rId5">
            <a:alphaModFix/>
          </a:blip>
          <a:srcRect b="58302" l="0" r="1250" t="8581"/>
          <a:stretch/>
        </p:blipFill>
        <p:spPr>
          <a:xfrm>
            <a:off x="228600" y="3886856"/>
            <a:ext cx="11734800" cy="221356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3"/>
          <p:cNvSpPr txBox="1"/>
          <p:nvPr/>
        </p:nvSpPr>
        <p:spPr>
          <a:xfrm>
            <a:off x="76200" y="87868"/>
            <a:ext cx="26459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Accounting for haplotypes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347" name="Google Shape;347;p13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348" name="Google Shape;348;p13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49" name="Google Shape;349;p13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50" name="Google Shape;350;p13"/>
          <p:cNvSpPr txBox="1"/>
          <p:nvPr/>
        </p:nvSpPr>
        <p:spPr>
          <a:xfrm>
            <a:off x="0" y="6492875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18" y="709545"/>
            <a:ext cx="2564152" cy="2700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grpSp>
        <p:nvGrpSpPr>
          <p:cNvPr id="352" name="Google Shape;352;p13"/>
          <p:cNvGrpSpPr/>
          <p:nvPr/>
        </p:nvGrpSpPr>
        <p:grpSpPr>
          <a:xfrm flipH="1">
            <a:off x="7152000" y="6629400"/>
            <a:ext cx="5040000" cy="36000"/>
            <a:chOff x="0" y="468868"/>
            <a:chExt cx="4343400" cy="36000"/>
          </a:xfrm>
        </p:grpSpPr>
        <p:sp>
          <p:nvSpPr>
            <p:cNvPr id="353" name="Google Shape;353;p13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54" name="Google Shape;354;p13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55" name="Google Shape;35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7999" y="709544"/>
            <a:ext cx="8978129" cy="165264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356" name="Google Shape;356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7677" y="2566861"/>
            <a:ext cx="8978129" cy="3838739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357" name="Google Shape;357;p13"/>
          <p:cNvPicPr preferRelativeResize="0"/>
          <p:nvPr/>
        </p:nvPicPr>
        <p:blipFill rotWithShape="1">
          <a:blip r:embed="rId6">
            <a:alphaModFix/>
          </a:blip>
          <a:srcRect b="6263" l="0" r="0" t="4959"/>
          <a:stretch/>
        </p:blipFill>
        <p:spPr>
          <a:xfrm>
            <a:off x="11201400" y="73280"/>
            <a:ext cx="912706" cy="1259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4"/>
          <p:cNvSpPr txBox="1"/>
          <p:nvPr/>
        </p:nvSpPr>
        <p:spPr>
          <a:xfrm>
            <a:off x="76200" y="87868"/>
            <a:ext cx="30158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Variant peptides identification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364" name="Google Shape;364;p14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365" name="Google Shape;365;p14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6" name="Google Shape;366;p14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67" name="Google Shape;367;p14"/>
          <p:cNvSpPr txBox="1"/>
          <p:nvPr/>
        </p:nvSpPr>
        <p:spPr>
          <a:xfrm>
            <a:off x="0" y="6492875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8" name="Google Shape;368;p14"/>
          <p:cNvGrpSpPr/>
          <p:nvPr/>
        </p:nvGrpSpPr>
        <p:grpSpPr>
          <a:xfrm flipH="1">
            <a:off x="7152000" y="6629400"/>
            <a:ext cx="5040000" cy="36000"/>
            <a:chOff x="0" y="468868"/>
            <a:chExt cx="4343400" cy="36000"/>
          </a:xfrm>
        </p:grpSpPr>
        <p:sp>
          <p:nvSpPr>
            <p:cNvPr id="369" name="Google Shape;369;p14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0" name="Google Shape;370;p14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71" name="Google Shape;3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75" y="1600200"/>
            <a:ext cx="5760000" cy="38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1027" y="1600200"/>
            <a:ext cx="5760000" cy="38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4"/>
          <p:cNvPicPr preferRelativeResize="0"/>
          <p:nvPr/>
        </p:nvPicPr>
        <p:blipFill rotWithShape="1">
          <a:blip r:embed="rId5">
            <a:alphaModFix/>
          </a:blip>
          <a:srcRect b="0" l="11494" r="0" t="6623"/>
          <a:stretch/>
        </p:blipFill>
        <p:spPr>
          <a:xfrm>
            <a:off x="4656226" y="3048000"/>
            <a:ext cx="3189601" cy="3365141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374" name="Google Shape;374;p14"/>
          <p:cNvPicPr preferRelativeResize="0"/>
          <p:nvPr/>
        </p:nvPicPr>
        <p:blipFill rotWithShape="1">
          <a:blip r:embed="rId6">
            <a:alphaModFix/>
          </a:blip>
          <a:srcRect b="0" l="13603" r="13013" t="0"/>
          <a:stretch/>
        </p:blipFill>
        <p:spPr>
          <a:xfrm>
            <a:off x="11201400" y="73277"/>
            <a:ext cx="914400" cy="12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5"/>
          <p:cNvSpPr txBox="1"/>
          <p:nvPr/>
        </p:nvSpPr>
        <p:spPr>
          <a:xfrm>
            <a:off x="76200" y="87868"/>
            <a:ext cx="301589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Variant peptides identification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381" name="Google Shape;381;p15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382" name="Google Shape;382;p15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83" name="Google Shape;383;p15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84" name="Google Shape;384;p15"/>
          <p:cNvSpPr txBox="1"/>
          <p:nvPr/>
        </p:nvSpPr>
        <p:spPr>
          <a:xfrm>
            <a:off x="0" y="6492875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5" name="Google Shape;385;p15"/>
          <p:cNvGrpSpPr/>
          <p:nvPr/>
        </p:nvGrpSpPr>
        <p:grpSpPr>
          <a:xfrm flipH="1">
            <a:off x="7152000" y="6629400"/>
            <a:ext cx="5040000" cy="36000"/>
            <a:chOff x="0" y="468868"/>
            <a:chExt cx="4343400" cy="36000"/>
          </a:xfrm>
        </p:grpSpPr>
        <p:sp>
          <p:nvSpPr>
            <p:cNvPr id="386" name="Google Shape;386;p15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87" name="Google Shape;387;p15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388" name="Google Shape;38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" y="1600200"/>
            <a:ext cx="5760000" cy="38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1500" y="1600200"/>
            <a:ext cx="5760000" cy="38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15"/>
          <p:cNvPicPr preferRelativeResize="0"/>
          <p:nvPr/>
        </p:nvPicPr>
        <p:blipFill rotWithShape="1">
          <a:blip r:embed="rId5">
            <a:alphaModFix/>
          </a:blip>
          <a:srcRect b="0" l="13603" r="13013" t="0"/>
          <a:stretch/>
        </p:blipFill>
        <p:spPr>
          <a:xfrm>
            <a:off x="11201400" y="73277"/>
            <a:ext cx="914400" cy="12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16"/>
          <p:cNvGrpSpPr/>
          <p:nvPr/>
        </p:nvGrpSpPr>
        <p:grpSpPr>
          <a:xfrm>
            <a:off x="0" y="87868"/>
            <a:ext cx="4343400" cy="417000"/>
            <a:chOff x="1524000" y="87868"/>
            <a:chExt cx="4343400" cy="417000"/>
          </a:xfrm>
        </p:grpSpPr>
        <p:sp>
          <p:nvSpPr>
            <p:cNvPr id="396" name="Google Shape;396;p16"/>
            <p:cNvSpPr txBox="1"/>
            <p:nvPr/>
          </p:nvSpPr>
          <p:spPr>
            <a:xfrm>
              <a:off x="1600200" y="87868"/>
              <a:ext cx="20165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Acknowledgement</a:t>
              </a:r>
              <a:endParaRPr/>
            </a:p>
          </p:txBody>
        </p:sp>
        <p:grpSp>
          <p:nvGrpSpPr>
            <p:cNvPr id="397" name="Google Shape;397;p16"/>
            <p:cNvGrpSpPr/>
            <p:nvPr/>
          </p:nvGrpSpPr>
          <p:grpSpPr>
            <a:xfrm>
              <a:off x="1524000" y="468868"/>
              <a:ext cx="4343400" cy="36000"/>
              <a:chOff x="0" y="468868"/>
              <a:chExt cx="4343400" cy="36000"/>
            </a:xfrm>
          </p:grpSpPr>
          <p:sp>
            <p:nvSpPr>
              <p:cNvPr id="398" name="Google Shape;398;p16"/>
              <p:cNvSpPr/>
              <p:nvPr/>
            </p:nvSpPr>
            <p:spPr>
              <a:xfrm>
                <a:off x="0" y="468868"/>
                <a:ext cx="4267200" cy="360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399" name="Google Shape;399;p16"/>
              <p:cNvCxnSpPr/>
              <p:nvPr/>
            </p:nvCxnSpPr>
            <p:spPr>
              <a:xfrm>
                <a:off x="0" y="468868"/>
                <a:ext cx="43434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pic>
        <p:nvPicPr>
          <p:cNvPr descr="C:\Users\mva037\Documents\presentations\2014\05 probe course\illustrations\images.jpg" id="400" name="Google Shape;40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4305" y="5970859"/>
            <a:ext cx="811479" cy="7490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mva037\Documents\illustrations\forskningsrådet.png" id="401" name="Google Shape;40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5492903"/>
            <a:ext cx="2940113" cy="698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768" y="6191100"/>
            <a:ext cx="3201955" cy="528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16121" y="882220"/>
            <a:ext cx="8559759" cy="4245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17"/>
          <p:cNvGrpSpPr/>
          <p:nvPr/>
        </p:nvGrpSpPr>
        <p:grpSpPr>
          <a:xfrm flipH="1" rot="10800000">
            <a:off x="0" y="1810800"/>
            <a:ext cx="5040000" cy="36000"/>
            <a:chOff x="0" y="468868"/>
            <a:chExt cx="4343400" cy="36000"/>
          </a:xfrm>
        </p:grpSpPr>
        <p:sp>
          <p:nvSpPr>
            <p:cNvPr id="409" name="Google Shape;409;p17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0" name="Google Shape;410;p17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11" name="Google Shape;411;p17"/>
          <p:cNvGrpSpPr/>
          <p:nvPr/>
        </p:nvGrpSpPr>
        <p:grpSpPr>
          <a:xfrm flipH="1">
            <a:off x="7152000" y="5011200"/>
            <a:ext cx="5040000" cy="36000"/>
            <a:chOff x="0" y="468868"/>
            <a:chExt cx="4343400" cy="36000"/>
          </a:xfrm>
        </p:grpSpPr>
        <p:sp>
          <p:nvSpPr>
            <p:cNvPr id="412" name="Google Shape;412;p17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3" name="Google Shape;413;p17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14" name="Google Shape;414;p17"/>
          <p:cNvSpPr txBox="1"/>
          <p:nvPr/>
        </p:nvSpPr>
        <p:spPr>
          <a:xfrm>
            <a:off x="2388758" y="3182779"/>
            <a:ext cx="741453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do we cluster, predict, something meaningful?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18"/>
          <p:cNvGrpSpPr/>
          <p:nvPr/>
        </p:nvGrpSpPr>
        <p:grpSpPr>
          <a:xfrm flipH="1">
            <a:off x="7152000" y="6629400"/>
            <a:ext cx="5040000" cy="36000"/>
            <a:chOff x="0" y="468868"/>
            <a:chExt cx="4343400" cy="36000"/>
          </a:xfrm>
        </p:grpSpPr>
        <p:sp>
          <p:nvSpPr>
            <p:cNvPr id="421" name="Google Shape;421;p18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22" name="Google Shape;422;p18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23" name="Google Shape;423;p18"/>
          <p:cNvSpPr txBox="1"/>
          <p:nvPr/>
        </p:nvSpPr>
        <p:spPr>
          <a:xfrm>
            <a:off x="76200" y="87868"/>
            <a:ext cx="37198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your results be reused by others?</a:t>
            </a:r>
            <a:endParaRPr/>
          </a:p>
        </p:txBody>
      </p:sp>
      <p:grpSp>
        <p:nvGrpSpPr>
          <p:cNvPr id="424" name="Google Shape;424;p18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425" name="Google Shape;425;p18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26" name="Google Shape;426;p18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27" name="Google Shape;427;p18"/>
          <p:cNvSpPr/>
          <p:nvPr/>
        </p:nvSpPr>
        <p:spPr>
          <a:xfrm>
            <a:off x="4762919" y="1306286"/>
            <a:ext cx="643094" cy="1788606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p18"/>
          <p:cNvPicPr preferRelativeResize="0"/>
          <p:nvPr/>
        </p:nvPicPr>
        <p:blipFill rotWithShape="1">
          <a:blip r:embed="rId3">
            <a:alphaModFix/>
          </a:blip>
          <a:srcRect b="10987" l="26249" r="26249" t="8057"/>
          <a:stretch/>
        </p:blipFill>
        <p:spPr>
          <a:xfrm>
            <a:off x="457200" y="837268"/>
            <a:ext cx="5791200" cy="555186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429" name="Google Shape;429;p18"/>
          <p:cNvSpPr txBox="1"/>
          <p:nvPr/>
        </p:nvSpPr>
        <p:spPr>
          <a:xfrm>
            <a:off x="6860266" y="837268"/>
            <a:ext cx="277505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Clustering and prediction: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reproducible/simple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interpretable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actionable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8"/>
          <p:cNvSpPr txBox="1"/>
          <p:nvPr/>
        </p:nvSpPr>
        <p:spPr>
          <a:xfrm>
            <a:off x="0" y="6492875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19"/>
          <p:cNvGrpSpPr/>
          <p:nvPr/>
        </p:nvGrpSpPr>
        <p:grpSpPr>
          <a:xfrm flipH="1" rot="10800000">
            <a:off x="0" y="1810800"/>
            <a:ext cx="5040000" cy="36000"/>
            <a:chOff x="0" y="468868"/>
            <a:chExt cx="4343400" cy="36000"/>
          </a:xfrm>
        </p:grpSpPr>
        <p:sp>
          <p:nvSpPr>
            <p:cNvPr id="436" name="Google Shape;436;p19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37" name="Google Shape;437;p19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438" name="Google Shape;438;p19"/>
          <p:cNvGrpSpPr/>
          <p:nvPr/>
        </p:nvGrpSpPr>
        <p:grpSpPr>
          <a:xfrm flipH="1">
            <a:off x="7152000" y="5011200"/>
            <a:ext cx="5040000" cy="36000"/>
            <a:chOff x="0" y="468868"/>
            <a:chExt cx="4343400" cy="36000"/>
          </a:xfrm>
        </p:grpSpPr>
        <p:sp>
          <p:nvSpPr>
            <p:cNvPr id="439" name="Google Shape;439;p19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0" name="Google Shape;440;p19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41" name="Google Shape;441;p19"/>
          <p:cNvSpPr txBox="1"/>
          <p:nvPr/>
        </p:nvSpPr>
        <p:spPr>
          <a:xfrm>
            <a:off x="2117460" y="2982724"/>
            <a:ext cx="7957115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What is the place of proteomics in large cohort studies?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 txBox="1"/>
          <p:nvPr/>
        </p:nvSpPr>
        <p:spPr>
          <a:xfrm>
            <a:off x="76200" y="87868"/>
            <a:ext cx="25562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Proteomics is a crossroad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105" name="Google Shape;105;p2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06" name="Google Shape;106;p2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7" name="Google Shape;107;p2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8" name="Google Shape;108;p2"/>
          <p:cNvSpPr txBox="1"/>
          <p:nvPr/>
        </p:nvSpPr>
        <p:spPr>
          <a:xfrm>
            <a:off x="0" y="6492875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71600"/>
            <a:ext cx="12192000" cy="3073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0"/>
          <p:cNvSpPr txBox="1"/>
          <p:nvPr/>
        </p:nvSpPr>
        <p:spPr>
          <a:xfrm>
            <a:off x="76200" y="87868"/>
            <a:ext cx="27136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 and registry studies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448" name="Google Shape;448;p20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449" name="Google Shape;449;p20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0" name="Google Shape;450;p20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51" name="Google Shape;451;p20"/>
          <p:cNvSpPr txBox="1"/>
          <p:nvPr/>
        </p:nvSpPr>
        <p:spPr>
          <a:xfrm>
            <a:off x="0" y="6492875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2" name="Google Shape;452;p20"/>
          <p:cNvPicPr preferRelativeResize="0"/>
          <p:nvPr/>
        </p:nvPicPr>
        <p:blipFill rotWithShape="1">
          <a:blip r:embed="rId3">
            <a:alphaModFix/>
          </a:blip>
          <a:srcRect b="-432" l="-8029" r="-8759" t="-43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5186" y="137066"/>
            <a:ext cx="3200400" cy="2400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cxnSp>
        <p:nvCxnSpPr>
          <p:cNvPr id="454" name="Google Shape;454;p20"/>
          <p:cNvCxnSpPr>
            <a:stCxn id="453" idx="1"/>
          </p:cNvCxnSpPr>
          <p:nvPr/>
        </p:nvCxnSpPr>
        <p:spPr>
          <a:xfrm flipH="1">
            <a:off x="5791286" y="1337216"/>
            <a:ext cx="1233900" cy="64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455" name="Google Shape;455;p20"/>
          <p:cNvPicPr preferRelativeResize="0"/>
          <p:nvPr/>
        </p:nvPicPr>
        <p:blipFill rotWithShape="1">
          <a:blip r:embed="rId5">
            <a:alphaModFix/>
          </a:blip>
          <a:srcRect b="38303" l="18125" r="19374" t="7531"/>
          <a:stretch/>
        </p:blipFill>
        <p:spPr>
          <a:xfrm>
            <a:off x="1391851" y="4145284"/>
            <a:ext cx="4572000" cy="22287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56" name="Google Shape;456;p20"/>
          <p:cNvCxnSpPr>
            <a:stCxn id="455" idx="0"/>
          </p:cNvCxnSpPr>
          <p:nvPr/>
        </p:nvCxnSpPr>
        <p:spPr>
          <a:xfrm flipH="1" rot="10800000">
            <a:off x="3677851" y="2537284"/>
            <a:ext cx="1419900" cy="160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457" name="Google Shape;457;p20"/>
          <p:cNvPicPr preferRelativeResize="0"/>
          <p:nvPr/>
        </p:nvPicPr>
        <p:blipFill rotWithShape="1">
          <a:blip r:embed="rId6">
            <a:alphaModFix/>
          </a:blip>
          <a:srcRect b="19722" l="19999" r="19999" t="7948"/>
          <a:stretch/>
        </p:blipFill>
        <p:spPr>
          <a:xfrm>
            <a:off x="209550" y="638209"/>
            <a:ext cx="3258751" cy="220973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58" name="Google Shape;458;p20"/>
          <p:cNvCxnSpPr>
            <a:stCxn id="457" idx="2"/>
          </p:cNvCxnSpPr>
          <p:nvPr/>
        </p:nvCxnSpPr>
        <p:spPr>
          <a:xfrm>
            <a:off x="1838926" y="2847941"/>
            <a:ext cx="294600" cy="45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459" name="Google Shape;459;p20"/>
          <p:cNvPicPr preferRelativeResize="0"/>
          <p:nvPr/>
        </p:nvPicPr>
        <p:blipFill rotWithShape="1">
          <a:blip r:embed="rId7">
            <a:alphaModFix/>
          </a:blip>
          <a:srcRect b="26019" l="19999" r="19999" t="8666"/>
          <a:stretch/>
        </p:blipFill>
        <p:spPr>
          <a:xfrm>
            <a:off x="7762875" y="3875128"/>
            <a:ext cx="4267200" cy="261294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60" name="Google Shape;460;p20"/>
          <p:cNvCxnSpPr>
            <a:stCxn id="459" idx="0"/>
          </p:cNvCxnSpPr>
          <p:nvPr/>
        </p:nvCxnSpPr>
        <p:spPr>
          <a:xfrm rot="10800000">
            <a:off x="9601275" y="3341428"/>
            <a:ext cx="295200" cy="53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21"/>
          <p:cNvGrpSpPr/>
          <p:nvPr/>
        </p:nvGrpSpPr>
        <p:grpSpPr>
          <a:xfrm flipH="1">
            <a:off x="7152000" y="6629400"/>
            <a:ext cx="5040000" cy="36000"/>
            <a:chOff x="0" y="468868"/>
            <a:chExt cx="4343400" cy="36000"/>
          </a:xfrm>
        </p:grpSpPr>
        <p:sp>
          <p:nvSpPr>
            <p:cNvPr id="467" name="Google Shape;467;p21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8" name="Google Shape;468;p21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69" name="Google Shape;469;p21"/>
          <p:cNvSpPr txBox="1"/>
          <p:nvPr/>
        </p:nvSpPr>
        <p:spPr>
          <a:xfrm>
            <a:off x="76200" y="87868"/>
            <a:ext cx="3020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Lage-scale proteomics screens</a:t>
            </a:r>
            <a:endParaRPr/>
          </a:p>
        </p:txBody>
      </p:sp>
      <p:grpSp>
        <p:nvGrpSpPr>
          <p:cNvPr id="470" name="Google Shape;470;p21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471" name="Google Shape;471;p21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72" name="Google Shape;472;p21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473" name="Google Shape;473;p21"/>
          <p:cNvPicPr preferRelativeResize="0"/>
          <p:nvPr/>
        </p:nvPicPr>
        <p:blipFill rotWithShape="1">
          <a:blip r:embed="rId3">
            <a:alphaModFix/>
          </a:blip>
          <a:srcRect b="7885" l="15625" r="41874" t="9462"/>
          <a:stretch/>
        </p:blipFill>
        <p:spPr>
          <a:xfrm>
            <a:off x="5257800" y="265108"/>
            <a:ext cx="4593000" cy="5024383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474" name="Google Shape;474;p21"/>
          <p:cNvPicPr preferRelativeResize="0"/>
          <p:nvPr/>
        </p:nvPicPr>
        <p:blipFill rotWithShape="1">
          <a:blip r:embed="rId4">
            <a:alphaModFix/>
          </a:blip>
          <a:srcRect b="10001" l="18125" r="31248" t="17385"/>
          <a:stretch/>
        </p:blipFill>
        <p:spPr>
          <a:xfrm>
            <a:off x="7528098" y="2743200"/>
            <a:ext cx="4278240" cy="3451784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grpSp>
        <p:nvGrpSpPr>
          <p:cNvPr id="475" name="Google Shape;475;p21"/>
          <p:cNvGrpSpPr/>
          <p:nvPr/>
        </p:nvGrpSpPr>
        <p:grpSpPr>
          <a:xfrm>
            <a:off x="273421" y="762000"/>
            <a:ext cx="3796558" cy="4968153"/>
            <a:chOff x="317452" y="750727"/>
            <a:chExt cx="4492359" cy="5878673"/>
          </a:xfrm>
        </p:grpSpPr>
        <p:pic>
          <p:nvPicPr>
            <p:cNvPr id="476" name="Google Shape;476;p2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0596" y="1589400"/>
              <a:ext cx="284572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17452" y="1593367"/>
              <a:ext cx="246761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50263" y="2309400"/>
              <a:ext cx="1103882" cy="43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9" name="Google Shape;479;p21"/>
            <p:cNvSpPr/>
            <p:nvPr/>
          </p:nvSpPr>
          <p:spPr>
            <a:xfrm>
              <a:off x="1805222" y="750727"/>
              <a:ext cx="3004589" cy="2853151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80" name="Google Shape;480;p21"/>
            <p:cNvCxnSpPr>
              <a:stCxn id="479" idx="3"/>
            </p:cNvCxnSpPr>
            <p:nvPr/>
          </p:nvCxnSpPr>
          <p:spPr>
            <a:xfrm flipH="1">
              <a:off x="1324234" y="3186044"/>
              <a:ext cx="921000" cy="957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cxnSp>
        <p:pic>
          <p:nvPicPr>
            <p:cNvPr id="481" name="Google Shape;481;p2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419156" y="1225096"/>
              <a:ext cx="284572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2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 rot="10800000">
              <a:off x="2747101" y="1225096"/>
              <a:ext cx="219718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394343" y="1212200"/>
              <a:ext cx="2002940" cy="20262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4" name="Google Shape;484;p21"/>
          <p:cNvSpPr txBox="1"/>
          <p:nvPr/>
        </p:nvSpPr>
        <p:spPr>
          <a:xfrm>
            <a:off x="0" y="6492875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" name="Google Shape;490;p22"/>
          <p:cNvGrpSpPr/>
          <p:nvPr/>
        </p:nvGrpSpPr>
        <p:grpSpPr>
          <a:xfrm flipH="1">
            <a:off x="7152000" y="6629400"/>
            <a:ext cx="5040000" cy="36000"/>
            <a:chOff x="0" y="468868"/>
            <a:chExt cx="4343400" cy="36000"/>
          </a:xfrm>
        </p:grpSpPr>
        <p:sp>
          <p:nvSpPr>
            <p:cNvPr id="491" name="Google Shape;491;p22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2" name="Google Shape;492;p22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93" name="Google Shape;493;p22"/>
          <p:cNvSpPr txBox="1"/>
          <p:nvPr/>
        </p:nvSpPr>
        <p:spPr>
          <a:xfrm>
            <a:off x="76200" y="87868"/>
            <a:ext cx="43013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significant proteins is not always good</a:t>
            </a:r>
            <a:endParaRPr/>
          </a:p>
        </p:txBody>
      </p:sp>
      <p:grpSp>
        <p:nvGrpSpPr>
          <p:cNvPr id="494" name="Google Shape;494;p22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495" name="Google Shape;495;p22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6" name="Google Shape;496;p22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497" name="Google Shape;49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1" y="914400"/>
            <a:ext cx="3352800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9401" y="914396"/>
            <a:ext cx="3352798" cy="5029197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2"/>
          <p:cNvSpPr txBox="1"/>
          <p:nvPr/>
        </p:nvSpPr>
        <p:spPr>
          <a:xfrm>
            <a:off x="0" y="6492875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2"/>
          <p:cNvSpPr txBox="1"/>
          <p:nvPr/>
        </p:nvSpPr>
        <p:spPr>
          <a:xfrm>
            <a:off x="7131643" y="0"/>
            <a:ext cx="5042523" cy="306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 = 300 vs. 300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23"/>
          <p:cNvGrpSpPr/>
          <p:nvPr/>
        </p:nvGrpSpPr>
        <p:grpSpPr>
          <a:xfrm flipH="1" rot="10800000">
            <a:off x="0" y="1810800"/>
            <a:ext cx="5040000" cy="36000"/>
            <a:chOff x="0" y="468868"/>
            <a:chExt cx="4343400" cy="36000"/>
          </a:xfrm>
        </p:grpSpPr>
        <p:sp>
          <p:nvSpPr>
            <p:cNvPr id="506" name="Google Shape;506;p23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07" name="Google Shape;507;p23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08" name="Google Shape;508;p23"/>
          <p:cNvGrpSpPr/>
          <p:nvPr/>
        </p:nvGrpSpPr>
        <p:grpSpPr>
          <a:xfrm flipH="1">
            <a:off x="7152000" y="5011200"/>
            <a:ext cx="5040000" cy="36000"/>
            <a:chOff x="0" y="468868"/>
            <a:chExt cx="4343400" cy="36000"/>
          </a:xfrm>
        </p:grpSpPr>
        <p:sp>
          <p:nvSpPr>
            <p:cNvPr id="509" name="Google Shape;509;p23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10" name="Google Shape;510;p23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11" name="Google Shape;511;p23"/>
          <p:cNvSpPr txBox="1"/>
          <p:nvPr/>
        </p:nvSpPr>
        <p:spPr>
          <a:xfrm>
            <a:off x="2856487" y="3182779"/>
            <a:ext cx="6479082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How do we communicate about proteomics?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7" name="Google Shape;517;p24"/>
          <p:cNvGrpSpPr/>
          <p:nvPr/>
        </p:nvGrpSpPr>
        <p:grpSpPr>
          <a:xfrm flipH="1">
            <a:off x="7152000" y="6629400"/>
            <a:ext cx="5040000" cy="36000"/>
            <a:chOff x="0" y="468868"/>
            <a:chExt cx="4343400" cy="36000"/>
          </a:xfrm>
        </p:grpSpPr>
        <p:sp>
          <p:nvSpPr>
            <p:cNvPr id="518" name="Google Shape;518;p24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19" name="Google Shape;519;p24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20" name="Google Shape;520;p24"/>
          <p:cNvSpPr txBox="1"/>
          <p:nvPr/>
        </p:nvSpPr>
        <p:spPr>
          <a:xfrm>
            <a:off x="76200" y="87868"/>
            <a:ext cx="52540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proteome can be viewed through different prisms</a:t>
            </a:r>
            <a:endParaRPr/>
          </a:p>
        </p:txBody>
      </p:sp>
      <p:grpSp>
        <p:nvGrpSpPr>
          <p:cNvPr id="521" name="Google Shape;521;p24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522" name="Google Shape;522;p24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23" name="Google Shape;523;p24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24" name="Google Shape;524;p24"/>
          <p:cNvSpPr txBox="1"/>
          <p:nvPr/>
        </p:nvSpPr>
        <p:spPr>
          <a:xfrm>
            <a:off x="0" y="6492875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5" name="Google Shape;52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066800"/>
            <a:ext cx="472440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24"/>
          <p:cNvSpPr txBox="1"/>
          <p:nvPr/>
        </p:nvSpPr>
        <p:spPr>
          <a:xfrm>
            <a:off x="9409042" y="3182778"/>
            <a:ext cx="614335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NA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25"/>
          <p:cNvGrpSpPr/>
          <p:nvPr/>
        </p:nvGrpSpPr>
        <p:grpSpPr>
          <a:xfrm flipH="1" rot="10800000">
            <a:off x="0" y="1810800"/>
            <a:ext cx="5040000" cy="36000"/>
            <a:chOff x="0" y="468868"/>
            <a:chExt cx="4343400" cy="36000"/>
          </a:xfrm>
        </p:grpSpPr>
        <p:sp>
          <p:nvSpPr>
            <p:cNvPr id="532" name="Google Shape;532;p25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33" name="Google Shape;533;p25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34" name="Google Shape;534;p25"/>
          <p:cNvGrpSpPr/>
          <p:nvPr/>
        </p:nvGrpSpPr>
        <p:grpSpPr>
          <a:xfrm flipH="1">
            <a:off x="7152000" y="5011200"/>
            <a:ext cx="5040000" cy="36000"/>
            <a:chOff x="0" y="468868"/>
            <a:chExt cx="4343400" cy="36000"/>
          </a:xfrm>
        </p:grpSpPr>
        <p:sp>
          <p:nvSpPr>
            <p:cNvPr id="535" name="Google Shape;535;p25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36" name="Google Shape;536;p25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37" name="Google Shape;537;p25"/>
          <p:cNvSpPr txBox="1"/>
          <p:nvPr/>
        </p:nvSpPr>
        <p:spPr>
          <a:xfrm>
            <a:off x="1378019" y="3182779"/>
            <a:ext cx="9436046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Can we contribute to making healthcare research more inclusive?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26"/>
          <p:cNvSpPr txBox="1"/>
          <p:nvPr/>
        </p:nvSpPr>
        <p:spPr>
          <a:xfrm>
            <a:off x="76200" y="87868"/>
            <a:ext cx="27136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Cohort and registry studies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544" name="Google Shape;544;p26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545" name="Google Shape;545;p26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46" name="Google Shape;546;p26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547" name="Google Shape;547;p26"/>
          <p:cNvSpPr txBox="1"/>
          <p:nvPr/>
        </p:nvSpPr>
        <p:spPr>
          <a:xfrm>
            <a:off x="0" y="6492875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8" name="Google Shape;548;p26"/>
          <p:cNvPicPr preferRelativeResize="0"/>
          <p:nvPr/>
        </p:nvPicPr>
        <p:blipFill rotWithShape="1">
          <a:blip r:embed="rId3">
            <a:alphaModFix/>
          </a:blip>
          <a:srcRect b="-432" l="-8029" r="-8759" t="-43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26"/>
          <p:cNvPicPr preferRelativeResize="0"/>
          <p:nvPr/>
        </p:nvPicPr>
        <p:blipFill rotWithShape="1">
          <a:blip r:embed="rId4">
            <a:alphaModFix/>
          </a:blip>
          <a:srcRect b="11110" l="16875" r="54999" t="11111"/>
          <a:stretch/>
        </p:blipFill>
        <p:spPr>
          <a:xfrm>
            <a:off x="4381500" y="990600"/>
            <a:ext cx="3429000" cy="5334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27"/>
          <p:cNvGrpSpPr/>
          <p:nvPr/>
        </p:nvGrpSpPr>
        <p:grpSpPr>
          <a:xfrm flipH="1" rot="10800000">
            <a:off x="-11926" y="188400"/>
            <a:ext cx="5040000" cy="36000"/>
            <a:chOff x="0" y="468868"/>
            <a:chExt cx="4343400" cy="36000"/>
          </a:xfrm>
        </p:grpSpPr>
        <p:sp>
          <p:nvSpPr>
            <p:cNvPr id="556" name="Google Shape;556;p27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57" name="Google Shape;557;p27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58" name="Google Shape;558;p27"/>
          <p:cNvGrpSpPr/>
          <p:nvPr/>
        </p:nvGrpSpPr>
        <p:grpSpPr>
          <a:xfrm flipH="1">
            <a:off x="7152000" y="6629400"/>
            <a:ext cx="5040000" cy="36000"/>
            <a:chOff x="0" y="468868"/>
            <a:chExt cx="4343400" cy="36000"/>
          </a:xfrm>
        </p:grpSpPr>
        <p:sp>
          <p:nvSpPr>
            <p:cNvPr id="559" name="Google Shape;559;p27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60" name="Google Shape;560;p27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561" name="Google Shape;561;p27"/>
          <p:cNvGrpSpPr/>
          <p:nvPr/>
        </p:nvGrpSpPr>
        <p:grpSpPr>
          <a:xfrm>
            <a:off x="457200" y="609600"/>
            <a:ext cx="10972800" cy="361682"/>
            <a:chOff x="713501" y="2549338"/>
            <a:chExt cx="10972800" cy="361682"/>
          </a:xfrm>
        </p:grpSpPr>
        <p:pic>
          <p:nvPicPr>
            <p:cNvPr descr="Arrow: Slight curve" id="562" name="Google Shape;562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3501" y="2551020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3" name="Google Shape;563;p27"/>
            <p:cNvSpPr txBox="1"/>
            <p:nvPr/>
          </p:nvSpPr>
          <p:spPr>
            <a:xfrm>
              <a:off x="1073501" y="2549338"/>
              <a:ext cx="10612800" cy="306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How do we cluster, predict, something meaningful?</a:t>
              </a:r>
              <a:endParaRPr/>
            </a:p>
          </p:txBody>
        </p:sp>
      </p:grpSp>
      <p:grpSp>
        <p:nvGrpSpPr>
          <p:cNvPr id="564" name="Google Shape;564;p27"/>
          <p:cNvGrpSpPr/>
          <p:nvPr/>
        </p:nvGrpSpPr>
        <p:grpSpPr>
          <a:xfrm>
            <a:off x="457200" y="1333844"/>
            <a:ext cx="10972800" cy="361682"/>
            <a:chOff x="713501" y="2549338"/>
            <a:chExt cx="10972800" cy="361682"/>
          </a:xfrm>
        </p:grpSpPr>
        <p:pic>
          <p:nvPicPr>
            <p:cNvPr descr="Arrow: Slight curve" id="565" name="Google Shape;565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3501" y="2551020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6" name="Google Shape;566;p27"/>
            <p:cNvSpPr txBox="1"/>
            <p:nvPr/>
          </p:nvSpPr>
          <p:spPr>
            <a:xfrm>
              <a:off x="1073501" y="2549338"/>
              <a:ext cx="10612800" cy="306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What is the place of proteomics in large cohort studies?</a:t>
              </a:r>
              <a:endParaRPr/>
            </a:p>
          </p:txBody>
        </p:sp>
      </p:grpSp>
      <p:grpSp>
        <p:nvGrpSpPr>
          <p:cNvPr id="567" name="Google Shape;567;p27"/>
          <p:cNvGrpSpPr/>
          <p:nvPr/>
        </p:nvGrpSpPr>
        <p:grpSpPr>
          <a:xfrm>
            <a:off x="457200" y="2058088"/>
            <a:ext cx="10972800" cy="361682"/>
            <a:chOff x="713501" y="2549338"/>
            <a:chExt cx="10972800" cy="361682"/>
          </a:xfrm>
        </p:grpSpPr>
        <p:pic>
          <p:nvPicPr>
            <p:cNvPr descr="Arrow: Slight curve" id="568" name="Google Shape;568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3501" y="2551020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9" name="Google Shape;569;p27"/>
            <p:cNvSpPr txBox="1"/>
            <p:nvPr/>
          </p:nvSpPr>
          <p:spPr>
            <a:xfrm>
              <a:off x="1073501" y="2549338"/>
              <a:ext cx="10612800" cy="306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How do we communicate about proteomics?</a:t>
              </a:r>
              <a:endParaRPr/>
            </a:p>
          </p:txBody>
        </p:sp>
      </p:grpSp>
      <p:grpSp>
        <p:nvGrpSpPr>
          <p:cNvPr id="570" name="Google Shape;570;p27"/>
          <p:cNvGrpSpPr/>
          <p:nvPr/>
        </p:nvGrpSpPr>
        <p:grpSpPr>
          <a:xfrm>
            <a:off x="457200" y="2727208"/>
            <a:ext cx="10972800" cy="361682"/>
            <a:chOff x="713501" y="2549338"/>
            <a:chExt cx="10972800" cy="361682"/>
          </a:xfrm>
        </p:grpSpPr>
        <p:pic>
          <p:nvPicPr>
            <p:cNvPr descr="Arrow: Slight curve" id="571" name="Google Shape;571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13501" y="2551020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2" name="Google Shape;572;p27"/>
            <p:cNvSpPr txBox="1"/>
            <p:nvPr/>
          </p:nvSpPr>
          <p:spPr>
            <a:xfrm>
              <a:off x="1073501" y="2549338"/>
              <a:ext cx="10612800" cy="3065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chemeClr val="dk1"/>
                  </a:solidFill>
                  <a:latin typeface="Cambria"/>
                  <a:ea typeface="Cambria"/>
                  <a:cs typeface="Cambria"/>
                  <a:sym typeface="Cambria"/>
                </a:rPr>
                <a:t>Can we contribute to making healthcare research more inclusive?</a:t>
              </a:r>
              <a:endParaRPr/>
            </a:p>
          </p:txBody>
        </p:sp>
      </p:grpSp>
      <p:sp>
        <p:nvSpPr>
          <p:cNvPr id="573" name="Google Shape;573;p27"/>
          <p:cNvSpPr txBox="1"/>
          <p:nvPr/>
        </p:nvSpPr>
        <p:spPr>
          <a:xfrm>
            <a:off x="0" y="6492875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/>
          <p:nvPr/>
        </p:nvSpPr>
        <p:spPr>
          <a:xfrm>
            <a:off x="0" y="80486"/>
            <a:ext cx="46199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Data Science in pediatric metabolic disorders</a:t>
            </a:r>
            <a:endParaRPr sz="1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115" name="Google Shape;115;p3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16" name="Google Shape;116;p3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7" name="Google Shape;117;p3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Arrow: Slight curve" id="118" name="Google Shape;11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76" y="832325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3"/>
          <p:cNvSpPr txBox="1"/>
          <p:nvPr/>
        </p:nvSpPr>
        <p:spPr>
          <a:xfrm>
            <a:off x="710576" y="859046"/>
            <a:ext cx="5042523" cy="306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What influences the growth of babies?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rrow: Slight curve" id="120" name="Google Shape;12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1326" y="859046"/>
            <a:ext cx="360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 txBox="1"/>
          <p:nvPr/>
        </p:nvSpPr>
        <p:spPr>
          <a:xfrm>
            <a:off x="6791326" y="885767"/>
            <a:ext cx="5042523" cy="3065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Can diabetic children avoid insulin shots?</a:t>
            </a:r>
            <a:endParaRPr sz="1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122" name="Google Shape;12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31326" y="1374807"/>
            <a:ext cx="3652000" cy="3600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0576" y="1374807"/>
            <a:ext cx="4289910" cy="3600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24" name="Google Shape;124;p3"/>
          <p:cNvSpPr txBox="1"/>
          <p:nvPr/>
        </p:nvSpPr>
        <p:spPr>
          <a:xfrm>
            <a:off x="0" y="6492875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 txBox="1"/>
          <p:nvPr/>
        </p:nvSpPr>
        <p:spPr>
          <a:xfrm>
            <a:off x="0" y="80486"/>
            <a:ext cx="39391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What influences the growth of babies?</a:t>
            </a:r>
            <a:endParaRPr/>
          </a:p>
        </p:txBody>
      </p:sp>
      <p:grpSp>
        <p:nvGrpSpPr>
          <p:cNvPr id="131" name="Google Shape;131;p4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32" name="Google Shape;132;p4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3" name="Google Shape;133;p4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34" name="Google Shape;134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100" y="671512"/>
            <a:ext cx="10591800" cy="59578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"/>
          <p:cNvSpPr txBox="1"/>
          <p:nvPr/>
        </p:nvSpPr>
        <p:spPr>
          <a:xfrm>
            <a:off x="0" y="6492875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5"/>
          <p:cNvGrpSpPr/>
          <p:nvPr/>
        </p:nvGrpSpPr>
        <p:grpSpPr>
          <a:xfrm flipH="1">
            <a:off x="7152000" y="6629400"/>
            <a:ext cx="5040000" cy="36000"/>
            <a:chOff x="0" y="468868"/>
            <a:chExt cx="4343400" cy="36000"/>
          </a:xfrm>
        </p:grpSpPr>
        <p:sp>
          <p:nvSpPr>
            <p:cNvPr id="142" name="Google Shape;142;p5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3" name="Google Shape;143;p5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44" name="Google Shape;14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7202" y="1975873"/>
            <a:ext cx="609480" cy="180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5"/>
          <p:cNvCxnSpPr/>
          <p:nvPr/>
        </p:nvCxnSpPr>
        <p:spPr>
          <a:xfrm>
            <a:off x="1282180" y="2829492"/>
            <a:ext cx="1670474" cy="1901416"/>
          </a:xfrm>
          <a:prstGeom prst="straightConnector1">
            <a:avLst/>
          </a:prstGeom>
          <a:noFill/>
          <a:ln cap="flat" cmpd="sng" w="9525">
            <a:solidFill>
              <a:srgbClr val="0066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6" name="Google Shape;14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2511" y="1975873"/>
            <a:ext cx="459952" cy="180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5"/>
          <p:cNvGrpSpPr/>
          <p:nvPr/>
        </p:nvGrpSpPr>
        <p:grpSpPr>
          <a:xfrm>
            <a:off x="724582" y="750333"/>
            <a:ext cx="572807" cy="1218516"/>
            <a:chOff x="1820093" y="914400"/>
            <a:chExt cx="572807" cy="1218516"/>
          </a:xfrm>
        </p:grpSpPr>
        <p:cxnSp>
          <p:nvCxnSpPr>
            <p:cNvPr id="148" name="Google Shape;148;p5"/>
            <p:cNvCxnSpPr/>
            <p:nvPr/>
          </p:nvCxnSpPr>
          <p:spPr>
            <a:xfrm rot="10800000">
              <a:off x="1840444" y="914400"/>
              <a:ext cx="3143" cy="1218516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9" name="Google Shape;149;p5"/>
            <p:cNvSpPr txBox="1"/>
            <p:nvPr/>
          </p:nvSpPr>
          <p:spPr>
            <a:xfrm>
              <a:off x="1843587" y="1057870"/>
              <a:ext cx="549313" cy="92333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3600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Age</a:t>
              </a:r>
              <a:b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Weight</a:t>
              </a:r>
              <a:b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Height</a:t>
              </a:r>
              <a:b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Diet</a:t>
              </a:r>
              <a:b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Diseases</a:t>
              </a:r>
              <a:b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5"/>
            <p:cNvSpPr txBox="1"/>
            <p:nvPr/>
          </p:nvSpPr>
          <p:spPr>
            <a:xfrm>
              <a:off x="1820093" y="914667"/>
              <a:ext cx="468645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7200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Mother</a:t>
              </a:r>
              <a:endParaRPr sz="1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" name="Google Shape;151;p5"/>
          <p:cNvGrpSpPr/>
          <p:nvPr/>
        </p:nvGrpSpPr>
        <p:grpSpPr>
          <a:xfrm>
            <a:off x="4941260" y="5284662"/>
            <a:ext cx="828236" cy="917619"/>
            <a:chOff x="2681355" y="4437695"/>
            <a:chExt cx="828236" cy="917619"/>
          </a:xfrm>
        </p:grpSpPr>
        <p:cxnSp>
          <p:nvCxnSpPr>
            <p:cNvPr id="152" name="Google Shape;152;p5"/>
            <p:cNvCxnSpPr/>
            <p:nvPr/>
          </p:nvCxnSpPr>
          <p:spPr>
            <a:xfrm flipH="1" rot="10800000">
              <a:off x="2681355" y="4437695"/>
              <a:ext cx="1" cy="917619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3" name="Google Shape;153;p5"/>
            <p:cNvSpPr txBox="1"/>
            <p:nvPr/>
          </p:nvSpPr>
          <p:spPr>
            <a:xfrm>
              <a:off x="2681356" y="4628126"/>
              <a:ext cx="828235" cy="615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3600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Growth</a:t>
              </a:r>
              <a:b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Breastfeeding</a:t>
              </a:r>
              <a:b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Diseases</a:t>
              </a:r>
              <a:b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5"/>
            <p:cNvSpPr txBox="1"/>
            <p:nvPr/>
          </p:nvSpPr>
          <p:spPr>
            <a:xfrm>
              <a:off x="2681355" y="4495800"/>
              <a:ext cx="329184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7200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Baby</a:t>
              </a:r>
              <a:endParaRPr sz="1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5"/>
          <p:cNvGrpSpPr/>
          <p:nvPr/>
        </p:nvGrpSpPr>
        <p:grpSpPr>
          <a:xfrm>
            <a:off x="3237935" y="750333"/>
            <a:ext cx="555599" cy="1225543"/>
            <a:chOff x="3921293" y="907373"/>
            <a:chExt cx="555599" cy="1225543"/>
          </a:xfrm>
        </p:grpSpPr>
        <p:sp>
          <p:nvSpPr>
            <p:cNvPr id="156" name="Google Shape;156;p5"/>
            <p:cNvSpPr txBox="1"/>
            <p:nvPr/>
          </p:nvSpPr>
          <p:spPr>
            <a:xfrm>
              <a:off x="3927579" y="1059359"/>
              <a:ext cx="549313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3600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Age</a:t>
              </a:r>
              <a:b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Weight</a:t>
              </a:r>
              <a:b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Height</a:t>
              </a:r>
              <a:b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Diseases</a:t>
              </a:r>
              <a:b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5"/>
            <p:cNvSpPr txBox="1"/>
            <p:nvPr/>
          </p:nvSpPr>
          <p:spPr>
            <a:xfrm>
              <a:off x="3924436" y="907373"/>
              <a:ext cx="412540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7200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Father</a:t>
              </a:r>
              <a:endParaRPr sz="1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8" name="Google Shape;158;p5"/>
            <p:cNvCxnSpPr/>
            <p:nvPr/>
          </p:nvCxnSpPr>
          <p:spPr>
            <a:xfrm rot="10800000">
              <a:off x="3921293" y="914400"/>
              <a:ext cx="3143" cy="1218516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9" name="Google Shape;159;p5"/>
          <p:cNvGrpSpPr/>
          <p:nvPr/>
        </p:nvGrpSpPr>
        <p:grpSpPr>
          <a:xfrm>
            <a:off x="1387711" y="3854654"/>
            <a:ext cx="849077" cy="949435"/>
            <a:chOff x="2514600" y="2667000"/>
            <a:chExt cx="849077" cy="949435"/>
          </a:xfrm>
        </p:grpSpPr>
        <p:cxnSp>
          <p:nvCxnSpPr>
            <p:cNvPr id="160" name="Google Shape;160;p5"/>
            <p:cNvCxnSpPr/>
            <p:nvPr/>
          </p:nvCxnSpPr>
          <p:spPr>
            <a:xfrm rot="10800000">
              <a:off x="2514600" y="2667000"/>
              <a:ext cx="3" cy="935692"/>
            </a:xfrm>
            <a:prstGeom prst="straightConnector1">
              <a:avLst/>
            </a:prstGeom>
            <a:noFill/>
            <a:ln cap="flat" cmpd="sng" w="9525">
              <a:solidFill>
                <a:srgbClr val="0066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1" name="Google Shape;161;p5"/>
            <p:cNvSpPr txBox="1"/>
            <p:nvPr/>
          </p:nvSpPr>
          <p:spPr>
            <a:xfrm>
              <a:off x="2514602" y="2846994"/>
              <a:ext cx="849075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3600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Duration</a:t>
              </a:r>
              <a:b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Complications</a:t>
              </a:r>
              <a:b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Placenta</a:t>
              </a:r>
              <a:b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Umbilical cord</a:t>
              </a:r>
              <a:b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5"/>
            <p:cNvSpPr txBox="1"/>
            <p:nvPr/>
          </p:nvSpPr>
          <p:spPr>
            <a:xfrm>
              <a:off x="2514601" y="2714668"/>
              <a:ext cx="616122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7200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6600"/>
                  </a:solidFill>
                  <a:latin typeface="Calibri"/>
                  <a:ea typeface="Calibri"/>
                  <a:cs typeface="Calibri"/>
                  <a:sym typeface="Calibri"/>
                </a:rPr>
                <a:t>Pregnancy</a:t>
              </a:r>
              <a:endParaRPr sz="1000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5"/>
          <p:cNvGrpSpPr/>
          <p:nvPr/>
        </p:nvGrpSpPr>
        <p:grpSpPr>
          <a:xfrm>
            <a:off x="3070917" y="5266589"/>
            <a:ext cx="849077" cy="935692"/>
            <a:chOff x="1574737" y="3516482"/>
            <a:chExt cx="849077" cy="935692"/>
          </a:xfrm>
        </p:grpSpPr>
        <p:cxnSp>
          <p:nvCxnSpPr>
            <p:cNvPr id="164" name="Google Shape;164;p5"/>
            <p:cNvCxnSpPr/>
            <p:nvPr/>
          </p:nvCxnSpPr>
          <p:spPr>
            <a:xfrm rot="10800000">
              <a:off x="1574737" y="3516482"/>
              <a:ext cx="3" cy="935692"/>
            </a:xfrm>
            <a:prstGeom prst="straightConnector1">
              <a:avLst/>
            </a:prstGeom>
            <a:noFill/>
            <a:ln cap="flat" cmpd="sng" w="9525">
              <a:solidFill>
                <a:srgbClr val="0066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5" name="Google Shape;165;p5"/>
            <p:cNvSpPr txBox="1"/>
            <p:nvPr/>
          </p:nvSpPr>
          <p:spPr>
            <a:xfrm>
              <a:off x="1574739" y="3696476"/>
              <a:ext cx="849075" cy="615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3600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Complications</a:t>
              </a:r>
              <a:b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APGAR</a:t>
              </a:r>
              <a:b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Amniotic Fluid</a:t>
              </a:r>
              <a:b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5"/>
            <p:cNvSpPr txBox="1"/>
            <p:nvPr/>
          </p:nvSpPr>
          <p:spPr>
            <a:xfrm>
              <a:off x="1574738" y="3564150"/>
              <a:ext cx="497499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7200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6600"/>
                  </a:solidFill>
                  <a:latin typeface="Calibri"/>
                  <a:ea typeface="Calibri"/>
                  <a:cs typeface="Calibri"/>
                  <a:sym typeface="Calibri"/>
                </a:rPr>
                <a:t>Delivery</a:t>
              </a:r>
              <a:endParaRPr sz="1000">
                <a:solidFill>
                  <a:srgbClr val="0066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7" name="Google Shape;167;p5"/>
          <p:cNvCxnSpPr/>
          <p:nvPr/>
        </p:nvCxnSpPr>
        <p:spPr>
          <a:xfrm>
            <a:off x="3618157" y="4863154"/>
            <a:ext cx="1130826" cy="12275"/>
          </a:xfrm>
          <a:prstGeom prst="straightConnector1">
            <a:avLst/>
          </a:prstGeom>
          <a:noFill/>
          <a:ln cap="flat" cmpd="sng" w="9525">
            <a:solidFill>
              <a:srgbClr val="3F315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8" name="Google Shape;168;p5"/>
          <p:cNvSpPr txBox="1"/>
          <p:nvPr/>
        </p:nvSpPr>
        <p:spPr>
          <a:xfrm>
            <a:off x="76200" y="87868"/>
            <a:ext cx="53422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Norwegian Mother and Child Cohort Study (MoBa)</a:t>
            </a:r>
            <a:endParaRPr/>
          </a:p>
        </p:txBody>
      </p:sp>
      <p:grpSp>
        <p:nvGrpSpPr>
          <p:cNvPr id="169" name="Google Shape;169;p5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70" name="Google Shape;170;p5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1" name="Google Shape;171;p5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172" name="Google Shape;17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0907" y="4489354"/>
            <a:ext cx="339656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4274" y="3769354"/>
            <a:ext cx="428333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53016" y="3049354"/>
            <a:ext cx="583918" cy="21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5"/>
          <p:cNvCxnSpPr/>
          <p:nvPr/>
        </p:nvCxnSpPr>
        <p:spPr>
          <a:xfrm>
            <a:off x="5602911" y="4863154"/>
            <a:ext cx="555872" cy="12275"/>
          </a:xfrm>
          <a:prstGeom prst="straightConnector1">
            <a:avLst/>
          </a:prstGeom>
          <a:noFill/>
          <a:ln cap="flat" cmpd="sng" w="9525">
            <a:solidFill>
              <a:srgbClr val="3F315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76" name="Google Shape;176;p5"/>
          <p:cNvCxnSpPr/>
          <p:nvPr/>
        </p:nvCxnSpPr>
        <p:spPr>
          <a:xfrm>
            <a:off x="6838098" y="4863154"/>
            <a:ext cx="555872" cy="12275"/>
          </a:xfrm>
          <a:prstGeom prst="straightConnector1">
            <a:avLst/>
          </a:prstGeom>
          <a:noFill/>
          <a:ln cap="flat" cmpd="sng" w="9525">
            <a:solidFill>
              <a:srgbClr val="3F315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77" name="Google Shape;177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77328" y="4593154"/>
            <a:ext cx="533786" cy="54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" name="Google Shape;178;p5"/>
          <p:cNvGrpSpPr/>
          <p:nvPr/>
        </p:nvGrpSpPr>
        <p:grpSpPr>
          <a:xfrm>
            <a:off x="6247536" y="5294306"/>
            <a:ext cx="809000" cy="917619"/>
            <a:chOff x="2681355" y="4437695"/>
            <a:chExt cx="809000" cy="917619"/>
          </a:xfrm>
        </p:grpSpPr>
        <p:cxnSp>
          <p:nvCxnSpPr>
            <p:cNvPr id="179" name="Google Shape;179;p5"/>
            <p:cNvCxnSpPr/>
            <p:nvPr/>
          </p:nvCxnSpPr>
          <p:spPr>
            <a:xfrm flipH="1" rot="10800000">
              <a:off x="2681355" y="4437695"/>
              <a:ext cx="1" cy="917619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0" name="Google Shape;180;p5"/>
            <p:cNvSpPr txBox="1"/>
            <p:nvPr/>
          </p:nvSpPr>
          <p:spPr>
            <a:xfrm>
              <a:off x="2681356" y="4628126"/>
              <a:ext cx="808999" cy="615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3600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Growth</a:t>
              </a:r>
              <a:b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Development</a:t>
              </a:r>
              <a:b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Diseases</a:t>
              </a:r>
              <a:b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5"/>
            <p:cNvSpPr txBox="1"/>
            <p:nvPr/>
          </p:nvSpPr>
          <p:spPr>
            <a:xfrm>
              <a:off x="2681355" y="4495800"/>
              <a:ext cx="333993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7200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Child</a:t>
              </a:r>
              <a:endParaRPr sz="1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Google Shape;182;p5"/>
          <p:cNvGrpSpPr/>
          <p:nvPr/>
        </p:nvGrpSpPr>
        <p:grpSpPr>
          <a:xfrm>
            <a:off x="7550893" y="5284662"/>
            <a:ext cx="652990" cy="917619"/>
            <a:chOff x="2681355" y="4437695"/>
            <a:chExt cx="652990" cy="917619"/>
          </a:xfrm>
        </p:grpSpPr>
        <p:cxnSp>
          <p:nvCxnSpPr>
            <p:cNvPr id="183" name="Google Shape;183;p5"/>
            <p:cNvCxnSpPr/>
            <p:nvPr/>
          </p:nvCxnSpPr>
          <p:spPr>
            <a:xfrm flipH="1" rot="10800000">
              <a:off x="2681355" y="4437695"/>
              <a:ext cx="1" cy="917619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4" name="Google Shape;184;p5"/>
            <p:cNvSpPr txBox="1"/>
            <p:nvPr/>
          </p:nvSpPr>
          <p:spPr>
            <a:xfrm>
              <a:off x="2681356" y="4628126"/>
              <a:ext cx="514046" cy="6155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3600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Growth</a:t>
              </a:r>
              <a:b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Puberty</a:t>
              </a:r>
              <a:b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 Health</a:t>
              </a:r>
              <a:b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5"/>
            <p:cNvSpPr txBox="1"/>
            <p:nvPr/>
          </p:nvSpPr>
          <p:spPr>
            <a:xfrm>
              <a:off x="2681355" y="4495800"/>
              <a:ext cx="652990" cy="1538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7200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rgbClr val="002060"/>
                  </a:solidFill>
                  <a:latin typeface="Calibri"/>
                  <a:ea typeface="Calibri"/>
                  <a:cs typeface="Calibri"/>
                  <a:sym typeface="Calibri"/>
                </a:rPr>
                <a:t>Adolescent</a:t>
              </a:r>
              <a:endParaRPr sz="1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6" name="Google Shape;186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827150" y="5309134"/>
            <a:ext cx="195882" cy="107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987461" y="2012822"/>
            <a:ext cx="195882" cy="107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8931" y="2019145"/>
            <a:ext cx="195881" cy="10799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9" name="Google Shape;189;p5"/>
          <p:cNvGraphicFramePr/>
          <p:nvPr/>
        </p:nvGraphicFramePr>
        <p:xfrm>
          <a:off x="7463204" y="2285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{6AB7270F-7F0F-470D-BF6B-146B6B149806}</a:tableStyleId>
              </a:tblPr>
              <a:tblGrid>
                <a:gridCol w="3211200"/>
                <a:gridCol w="1267125"/>
              </a:tblGrid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Children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114,240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Mothers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95,229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Fathers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75,204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0" name="Google Shape;190;p5"/>
          <p:cNvGraphicFramePr/>
          <p:nvPr/>
        </p:nvGraphicFramePr>
        <p:xfrm>
          <a:off x="7463204" y="1225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{6AB7270F-7F0F-470D-BF6B-146B6B149806}</a:tableStyleId>
              </a:tblPr>
              <a:tblGrid>
                <a:gridCol w="3211200"/>
                <a:gridCol w="1267125"/>
              </a:tblGrid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Participants</a:t>
                      </a:r>
                      <a:endParaRPr b="1"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284,673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91" name="Google Shape;191;p5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887098" y="2567486"/>
            <a:ext cx="1527632" cy="2160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92" name="Google Shape;192;p5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9112508" y="2805693"/>
            <a:ext cx="1527632" cy="2160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93" name="Google Shape;193;p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337918" y="3043900"/>
            <a:ext cx="1527632" cy="2160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94" name="Google Shape;194;p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563328" y="3282107"/>
            <a:ext cx="1527632" cy="2160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95" name="Google Shape;195;p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788738" y="3520314"/>
            <a:ext cx="1527632" cy="2160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96" name="Google Shape;196;p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014148" y="3758521"/>
            <a:ext cx="1527632" cy="2160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97" name="Google Shape;197;p5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239558" y="3996728"/>
            <a:ext cx="1527632" cy="2160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id="198" name="Google Shape;198;p5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0464967" y="4234934"/>
            <a:ext cx="1527632" cy="21600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graphicFrame>
        <p:nvGraphicFramePr>
          <p:cNvPr id="199" name="Google Shape;199;p5"/>
          <p:cNvGraphicFramePr/>
          <p:nvPr/>
        </p:nvGraphicFramePr>
        <p:xfrm>
          <a:off x="7463204" y="17135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{68D81B6C-6936-4B33-B9AC-6536846A369A}</a:tableStyleId>
              </a:tblPr>
              <a:tblGrid>
                <a:gridCol w="3211200"/>
                <a:gridCol w="1267125"/>
              </a:tblGrid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Common Genetic Variants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6923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6923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6923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6923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c.a. 9,000,000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76923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76923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76923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76923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00" name="Google Shape;200;p5"/>
          <p:cNvSpPr txBox="1"/>
          <p:nvPr/>
        </p:nvSpPr>
        <p:spPr>
          <a:xfrm>
            <a:off x="0" y="6492875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596" y="1589400"/>
            <a:ext cx="284572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7452" y="1593367"/>
            <a:ext cx="246761" cy="72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6"/>
          <p:cNvGrpSpPr/>
          <p:nvPr/>
        </p:nvGrpSpPr>
        <p:grpSpPr>
          <a:xfrm flipH="1">
            <a:off x="7152000" y="6629400"/>
            <a:ext cx="5040000" cy="36000"/>
            <a:chOff x="0" y="468868"/>
            <a:chExt cx="4343400" cy="36000"/>
          </a:xfrm>
        </p:grpSpPr>
        <p:sp>
          <p:nvSpPr>
            <p:cNvPr id="209" name="Google Shape;209;p6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0" name="Google Shape;210;p6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11" name="Google Shape;211;p6"/>
          <p:cNvSpPr txBox="1"/>
          <p:nvPr/>
        </p:nvSpPr>
        <p:spPr>
          <a:xfrm>
            <a:off x="76200" y="87868"/>
            <a:ext cx="26923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Genetics during pregnancy</a:t>
            </a:r>
            <a:endParaRPr/>
          </a:p>
        </p:txBody>
      </p:sp>
      <p:grpSp>
        <p:nvGrpSpPr>
          <p:cNvPr id="212" name="Google Shape;212;p6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213" name="Google Shape;213;p6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14" name="Google Shape;214;p6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215" name="Google Shape;21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263" y="2309400"/>
            <a:ext cx="1103882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6"/>
          <p:cNvSpPr/>
          <p:nvPr/>
        </p:nvSpPr>
        <p:spPr>
          <a:xfrm>
            <a:off x="1805222" y="750727"/>
            <a:ext cx="3004589" cy="2853151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7" name="Google Shape;217;p6"/>
          <p:cNvCxnSpPr>
            <a:stCxn id="216" idx="3"/>
          </p:cNvCxnSpPr>
          <p:nvPr/>
        </p:nvCxnSpPr>
        <p:spPr>
          <a:xfrm flipH="1">
            <a:off x="1324234" y="3186044"/>
            <a:ext cx="921000" cy="957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pic>
        <p:nvPicPr>
          <p:cNvPr id="218" name="Google Shape;218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63117" y="2283481"/>
            <a:ext cx="6178399" cy="354283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9" name="Google Shape;219;p6"/>
          <p:cNvGraphicFramePr/>
          <p:nvPr/>
        </p:nvGraphicFramePr>
        <p:xfrm>
          <a:off x="7463204" y="2285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{6AB7270F-7F0F-470D-BF6B-146B6B149806}</a:tableStyleId>
              </a:tblPr>
              <a:tblGrid>
                <a:gridCol w="3211200"/>
                <a:gridCol w="1267125"/>
              </a:tblGrid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Children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1,500,000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Mothers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1,100,000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Fathers</a:t>
                      </a:r>
                      <a:endParaRPr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130,000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0" name="Google Shape;220;p6"/>
          <p:cNvGraphicFramePr/>
          <p:nvPr/>
        </p:nvGraphicFramePr>
        <p:xfrm>
          <a:off x="7463204" y="12250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{6AB7270F-7F0F-470D-BF6B-146B6B149806}</a:tableStyleId>
              </a:tblPr>
              <a:tblGrid>
                <a:gridCol w="3211200"/>
                <a:gridCol w="1267125"/>
              </a:tblGrid>
              <a:tr h="304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Participants</a:t>
                      </a:r>
                      <a:endParaRPr b="1" sz="1400"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2,730,000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21" name="Google Shape;221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19156" y="1225096"/>
            <a:ext cx="284572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 rot="10800000">
            <a:off x="2747101" y="1225096"/>
            <a:ext cx="219718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394343" y="1212200"/>
            <a:ext cx="2002940" cy="202626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6"/>
          <p:cNvSpPr txBox="1"/>
          <p:nvPr/>
        </p:nvSpPr>
        <p:spPr>
          <a:xfrm>
            <a:off x="0" y="6492875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80678" y="6007535"/>
            <a:ext cx="1336509" cy="639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7"/>
          <p:cNvGrpSpPr/>
          <p:nvPr/>
        </p:nvGrpSpPr>
        <p:grpSpPr>
          <a:xfrm flipH="1">
            <a:off x="7152000" y="6629400"/>
            <a:ext cx="5040000" cy="36000"/>
            <a:chOff x="0" y="468868"/>
            <a:chExt cx="4343400" cy="36000"/>
          </a:xfrm>
        </p:grpSpPr>
        <p:sp>
          <p:nvSpPr>
            <p:cNvPr id="232" name="Google Shape;232;p7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3" name="Google Shape;233;p7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4" name="Google Shape;234;p7"/>
          <p:cNvSpPr txBox="1"/>
          <p:nvPr/>
        </p:nvSpPr>
        <p:spPr>
          <a:xfrm>
            <a:off x="76200" y="87868"/>
            <a:ext cx="14013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Early Growth</a:t>
            </a:r>
            <a:endParaRPr/>
          </a:p>
        </p:txBody>
      </p:sp>
      <p:grpSp>
        <p:nvGrpSpPr>
          <p:cNvPr id="235" name="Google Shape;235;p7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236" name="Google Shape;236;p7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7" name="Google Shape;237;p7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238" name="Google Shape;23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724940"/>
            <a:ext cx="4524491" cy="301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78491" y="533400"/>
            <a:ext cx="533786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72621" y="1542859"/>
            <a:ext cx="339656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383944" y="2649488"/>
            <a:ext cx="428333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91200" y="272534"/>
            <a:ext cx="5400000" cy="405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749970" y="4774592"/>
            <a:ext cx="563300" cy="166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37868" y="4774594"/>
            <a:ext cx="425101" cy="1663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549509" y="5772762"/>
            <a:ext cx="313921" cy="6654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7"/>
          <p:cNvCxnSpPr/>
          <p:nvPr/>
        </p:nvCxnSpPr>
        <p:spPr>
          <a:xfrm rot="10800000">
            <a:off x="7874870" y="5132737"/>
            <a:ext cx="175260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" name="Google Shape;247;p7"/>
          <p:cNvCxnSpPr/>
          <p:nvPr/>
        </p:nvCxnSpPr>
        <p:spPr>
          <a:xfrm rot="10800000">
            <a:off x="8706470" y="5132737"/>
            <a:ext cx="0" cy="405471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8" name="Google Shape;248;p7"/>
          <p:cNvSpPr txBox="1"/>
          <p:nvPr/>
        </p:nvSpPr>
        <p:spPr>
          <a:xfrm>
            <a:off x="0" y="6492875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7"/>
          <p:cNvPicPr preferRelativeResize="0"/>
          <p:nvPr/>
        </p:nvPicPr>
        <p:blipFill rotWithShape="1">
          <a:blip r:embed="rId11">
            <a:alphaModFix/>
          </a:blip>
          <a:srcRect b="4908" l="8530" r="21235" t="13066"/>
          <a:stretch/>
        </p:blipFill>
        <p:spPr>
          <a:xfrm>
            <a:off x="578949" y="3877676"/>
            <a:ext cx="4536650" cy="298032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7"/>
          <p:cNvSpPr/>
          <p:nvPr/>
        </p:nvSpPr>
        <p:spPr>
          <a:xfrm>
            <a:off x="1371600" y="1406120"/>
            <a:ext cx="3120272" cy="2092751"/>
          </a:xfrm>
          <a:prstGeom prst="rect">
            <a:avLst/>
          </a:prstGeom>
          <a:noFill/>
          <a:ln cap="flat" cmpd="sng" w="25400">
            <a:solidFill>
              <a:srgbClr val="C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8"/>
          <p:cNvGrpSpPr/>
          <p:nvPr/>
        </p:nvGrpSpPr>
        <p:grpSpPr>
          <a:xfrm flipH="1">
            <a:off x="7152000" y="6629400"/>
            <a:ext cx="5040000" cy="36000"/>
            <a:chOff x="0" y="468868"/>
            <a:chExt cx="4343400" cy="36000"/>
          </a:xfrm>
        </p:grpSpPr>
        <p:sp>
          <p:nvSpPr>
            <p:cNvPr id="257" name="Google Shape;257;p8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8" name="Google Shape;258;p8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59" name="Google Shape;259;p8"/>
          <p:cNvSpPr txBox="1"/>
          <p:nvPr/>
        </p:nvSpPr>
        <p:spPr>
          <a:xfrm>
            <a:off x="76200" y="87868"/>
            <a:ext cx="28479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genetics of early growth</a:t>
            </a:r>
            <a:endParaRPr/>
          </a:p>
        </p:txBody>
      </p:sp>
      <p:grpSp>
        <p:nvGrpSpPr>
          <p:cNvPr id="260" name="Google Shape;260;p8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261" name="Google Shape;261;p8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2" name="Google Shape;262;p8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263" name="Google Shape;2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87" y="626299"/>
            <a:ext cx="5724136" cy="62316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8"/>
          <p:cNvCxnSpPr>
            <a:stCxn id="265" idx="1"/>
          </p:cNvCxnSpPr>
          <p:nvPr/>
        </p:nvCxnSpPr>
        <p:spPr>
          <a:xfrm rot="10800000">
            <a:off x="4572000" y="4648200"/>
            <a:ext cx="2209800" cy="220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265" name="Google Shape;26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1800" y="3429000"/>
            <a:ext cx="4320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8"/>
          <p:cNvSpPr/>
          <p:nvPr/>
        </p:nvSpPr>
        <p:spPr>
          <a:xfrm>
            <a:off x="6730034" y="3429000"/>
            <a:ext cx="304800" cy="2571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81800" y="328200"/>
            <a:ext cx="4320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8"/>
          <p:cNvSpPr/>
          <p:nvPr/>
        </p:nvSpPr>
        <p:spPr>
          <a:xfrm>
            <a:off x="6730034" y="328634"/>
            <a:ext cx="304800" cy="2571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9" name="Google Shape;269;p8"/>
          <p:cNvCxnSpPr>
            <a:stCxn id="267" idx="1"/>
          </p:cNvCxnSpPr>
          <p:nvPr/>
        </p:nvCxnSpPr>
        <p:spPr>
          <a:xfrm flipH="1">
            <a:off x="5715000" y="1768200"/>
            <a:ext cx="1066800" cy="8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70" name="Google Shape;270;p8"/>
          <p:cNvSpPr txBox="1"/>
          <p:nvPr/>
        </p:nvSpPr>
        <p:spPr>
          <a:xfrm>
            <a:off x="0" y="6492875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9"/>
          <p:cNvGrpSpPr/>
          <p:nvPr/>
        </p:nvGrpSpPr>
        <p:grpSpPr>
          <a:xfrm flipH="1">
            <a:off x="7152000" y="6629400"/>
            <a:ext cx="5040000" cy="36000"/>
            <a:chOff x="0" y="468868"/>
            <a:chExt cx="4343400" cy="36000"/>
          </a:xfrm>
        </p:grpSpPr>
        <p:sp>
          <p:nvSpPr>
            <p:cNvPr id="277" name="Google Shape;277;p9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8" name="Google Shape;278;p9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79" name="Google Shape;279;p9"/>
          <p:cNvSpPr txBox="1"/>
          <p:nvPr/>
        </p:nvSpPr>
        <p:spPr>
          <a:xfrm>
            <a:off x="76200" y="87868"/>
            <a:ext cx="28479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genetics of early growth</a:t>
            </a:r>
            <a:endParaRPr/>
          </a:p>
        </p:txBody>
      </p:sp>
      <p:grpSp>
        <p:nvGrpSpPr>
          <p:cNvPr id="280" name="Google Shape;280;p9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281" name="Google Shape;281;p9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82" name="Google Shape;282;p9"/>
            <p:cNvCxnSpPr/>
            <p:nvPr/>
          </p:nvCxnSpPr>
          <p:spPr>
            <a:xfrm>
              <a:off x="0" y="468868"/>
              <a:ext cx="4343400" cy="0"/>
            </a:xfrm>
            <a:prstGeom prst="straightConnector1">
              <a:avLst/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283" name="Google Shape;28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6206" y="5722685"/>
            <a:ext cx="444721" cy="94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0778" y="4779970"/>
            <a:ext cx="560828" cy="1885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31460" y="3837253"/>
            <a:ext cx="764540" cy="28281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6" name="Google Shape;286;p9"/>
          <p:cNvCxnSpPr/>
          <p:nvPr/>
        </p:nvCxnSpPr>
        <p:spPr>
          <a:xfrm flipH="1" rot="10800000">
            <a:off x="2861943" y="6311808"/>
            <a:ext cx="727819" cy="493"/>
          </a:xfrm>
          <a:prstGeom prst="straightConnector1">
            <a:avLst/>
          </a:prstGeom>
          <a:noFill/>
          <a:ln cap="flat" cmpd="sng" w="9525">
            <a:solidFill>
              <a:srgbClr val="3F315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7" name="Google Shape;287;p9"/>
          <p:cNvCxnSpPr/>
          <p:nvPr/>
        </p:nvCxnSpPr>
        <p:spPr>
          <a:xfrm flipH="1" rot="10800000">
            <a:off x="4452622" y="6311808"/>
            <a:ext cx="727819" cy="493"/>
          </a:xfrm>
          <a:prstGeom prst="straightConnector1">
            <a:avLst/>
          </a:prstGeom>
          <a:noFill/>
          <a:ln cap="flat" cmpd="sng" w="9525">
            <a:solidFill>
              <a:srgbClr val="3F315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288" name="Google Shape;288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7454" y="5958289"/>
            <a:ext cx="698901" cy="7070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p9"/>
          <p:cNvCxnSpPr/>
          <p:nvPr/>
        </p:nvCxnSpPr>
        <p:spPr>
          <a:xfrm flipH="1" rot="10800000">
            <a:off x="1387371" y="6311808"/>
            <a:ext cx="727819" cy="493"/>
          </a:xfrm>
          <a:prstGeom prst="straightConnector1">
            <a:avLst/>
          </a:prstGeom>
          <a:noFill/>
          <a:ln cap="flat" cmpd="sng" w="9525">
            <a:solidFill>
              <a:srgbClr val="3F315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290" name="Google Shape;290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835" y="838064"/>
            <a:ext cx="7889981" cy="2629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9"/>
          <p:cNvPicPr preferRelativeResize="0"/>
          <p:nvPr/>
        </p:nvPicPr>
        <p:blipFill rotWithShape="1">
          <a:blip r:embed="rId8">
            <a:alphaModFix/>
          </a:blip>
          <a:srcRect b="0" l="0" r="0" t="12245"/>
          <a:stretch/>
        </p:blipFill>
        <p:spPr>
          <a:xfrm>
            <a:off x="8052248" y="839795"/>
            <a:ext cx="4099560" cy="431795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9"/>
          <p:cNvSpPr txBox="1"/>
          <p:nvPr/>
        </p:nvSpPr>
        <p:spPr>
          <a:xfrm>
            <a:off x="0" y="6492875"/>
            <a:ext cx="381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mva037</dc:creator>
</cp:coreProperties>
</file>